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468" r:id="rId2"/>
    <p:sldId id="498" r:id="rId3"/>
    <p:sldId id="533" r:id="rId4"/>
    <p:sldId id="574" r:id="rId5"/>
    <p:sldId id="567" r:id="rId6"/>
    <p:sldId id="582" r:id="rId7"/>
    <p:sldId id="583" r:id="rId8"/>
    <p:sldId id="581" r:id="rId9"/>
    <p:sldId id="536" r:id="rId10"/>
    <p:sldId id="575" r:id="rId11"/>
    <p:sldId id="580" r:id="rId12"/>
    <p:sldId id="576" r:id="rId13"/>
    <p:sldId id="577" r:id="rId14"/>
    <p:sldId id="579" r:id="rId15"/>
    <p:sldId id="586" r:id="rId16"/>
    <p:sldId id="584" r:id="rId17"/>
    <p:sldId id="585" r:id="rId18"/>
    <p:sldId id="587" r:id="rId19"/>
    <p:sldId id="588" r:id="rId20"/>
    <p:sldId id="589" r:id="rId21"/>
    <p:sldId id="543" r:id="rId22"/>
    <p:sldId id="264" r:id="rId2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DAVID BENAVIDES SANCHEZ" initials="DDBS" lastIdx="1" clrIdx="0">
    <p:extLst>
      <p:ext uri="{19B8F6BF-5375-455C-9EA6-DF929625EA0E}">
        <p15:presenceInfo xmlns:p15="http://schemas.microsoft.com/office/powerpoint/2012/main" userId="DANIEL DAVID BENAVIDES SANCH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FFFFFF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A0472C-E42D-409B-8C27-DB2E802EEC81}" v="33" dt="2022-10-19T17:09:15.3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73" d="100"/>
          <a:sy n="73" d="100"/>
        </p:scale>
        <p:origin x="965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sv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8520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0113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2955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25/04/2024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75" r:id="rId13"/>
    <p:sldLayoutId id="214748367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Widgets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 err="1">
                <a:solidFill>
                  <a:schemeClr val="bg1"/>
                </a:solidFill>
                <a:latin typeface="Work Sans Medium" pitchFamily="2" charset="77"/>
              </a:rPr>
              <a:t>Scaffold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26C02A7-83A8-EE99-92C6-9479E90580A5}"/>
              </a:ext>
            </a:extLst>
          </p:cNvPr>
          <p:cNvSpPr txBox="1"/>
          <p:nvPr/>
        </p:nvSpPr>
        <p:spPr>
          <a:xfrm>
            <a:off x="456236" y="1697018"/>
            <a:ext cx="58018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Es un widget que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implementa la estructura visual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y de interacción básica de una aplicación. </a:t>
            </a:r>
          </a:p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Proporciona un diseño visual común que incluye una barra de aplicación, un área de contenido, un cajón lateral, un botón de navegación y otras funciones comunes.</a:t>
            </a:r>
          </a:p>
          <a:p>
            <a:pPr lvl="0" algn="just">
              <a:defRPr/>
            </a:pPr>
            <a:endParaRPr lang="es-MX" sz="2000" dirty="0">
              <a:solidFill>
                <a:prstClr val="black"/>
              </a:solidFill>
              <a:latin typeface="Work Sans Light" pitchFamily="2" charset="77"/>
            </a:endParaRPr>
          </a:p>
          <a:p>
            <a:pPr lvl="0" algn="just">
              <a:defRPr/>
            </a:pP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Scaffold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es un widget que implementa la estructura visual y de interacción básica de una aplicación. Proporciona un diseño visual común que incluye una barra de aplicación, un área de contenido, un cajón lateral, un botón de navegación y otras funciones comunes.</a:t>
            </a:r>
          </a:p>
        </p:txBody>
      </p:sp>
      <p:sp>
        <p:nvSpPr>
          <p:cNvPr id="6" name="Rectángulo 5"/>
          <p:cNvSpPr/>
          <p:nvPr/>
        </p:nvSpPr>
        <p:spPr>
          <a:xfrm>
            <a:off x="6583680" y="2283381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return</a:t>
            </a:r>
            <a:r>
              <a:rPr lang="es-CO" dirty="0"/>
              <a:t> </a:t>
            </a:r>
            <a:r>
              <a:rPr lang="es-CO" dirty="0" err="1"/>
              <a:t>Scaffold</a:t>
            </a:r>
            <a:r>
              <a:rPr lang="es-CO" dirty="0"/>
              <a:t>(</a:t>
            </a:r>
          </a:p>
          <a:p>
            <a:r>
              <a:rPr lang="es-CO" dirty="0"/>
              <a:t>      </a:t>
            </a:r>
            <a:r>
              <a:rPr lang="es-CO" dirty="0" err="1"/>
              <a:t>appBar</a:t>
            </a:r>
            <a:r>
              <a:rPr lang="es-CO" dirty="0"/>
              <a:t>: </a:t>
            </a:r>
            <a:r>
              <a:rPr lang="es-CO" dirty="0" err="1"/>
              <a:t>AppBar</a:t>
            </a:r>
            <a:r>
              <a:rPr lang="es-CO" dirty="0"/>
              <a:t>(</a:t>
            </a:r>
          </a:p>
          <a:p>
            <a:r>
              <a:rPr lang="es-CO" dirty="0"/>
              <a:t>        </a:t>
            </a:r>
            <a:r>
              <a:rPr lang="es-CO" dirty="0" err="1"/>
              <a:t>title</a:t>
            </a:r>
            <a:r>
              <a:rPr lang="es-CO" dirty="0"/>
              <a:t>: </a:t>
            </a:r>
            <a:r>
              <a:rPr lang="es-CO" dirty="0" err="1"/>
              <a:t>const</a:t>
            </a:r>
            <a:r>
              <a:rPr lang="es-CO" dirty="0"/>
              <a:t> Text('</a:t>
            </a:r>
            <a:r>
              <a:rPr lang="es-CO" dirty="0" err="1"/>
              <a:t>Sample</a:t>
            </a:r>
            <a:r>
              <a:rPr lang="es-CO" dirty="0"/>
              <a:t> </a:t>
            </a:r>
            <a:r>
              <a:rPr lang="es-CO" dirty="0" err="1"/>
              <a:t>Code</a:t>
            </a:r>
            <a:r>
              <a:rPr lang="es-CO" dirty="0"/>
              <a:t>'),</a:t>
            </a:r>
          </a:p>
          <a:p>
            <a:r>
              <a:rPr lang="es-CO" dirty="0"/>
              <a:t>      ),</a:t>
            </a:r>
          </a:p>
          <a:p>
            <a:r>
              <a:rPr lang="es-CO" dirty="0"/>
              <a:t>      </a:t>
            </a:r>
            <a:r>
              <a:rPr lang="es-CO" dirty="0" err="1"/>
              <a:t>body</a:t>
            </a:r>
            <a:r>
              <a:rPr lang="es-CO" dirty="0"/>
              <a:t>: Center(</a:t>
            </a:r>
            <a:r>
              <a:rPr lang="es-CO" dirty="0" err="1"/>
              <a:t>child</a:t>
            </a:r>
            <a:r>
              <a:rPr lang="es-CO" dirty="0"/>
              <a:t>: Text('</a:t>
            </a:r>
            <a:r>
              <a:rPr lang="es-CO" dirty="0" err="1"/>
              <a:t>You</a:t>
            </a:r>
            <a:r>
              <a:rPr lang="es-CO" dirty="0"/>
              <a:t> </a:t>
            </a:r>
            <a:r>
              <a:rPr lang="es-CO" dirty="0" err="1"/>
              <a:t>have</a:t>
            </a:r>
            <a:r>
              <a:rPr lang="es-CO" dirty="0"/>
              <a:t> </a:t>
            </a:r>
            <a:r>
              <a:rPr lang="es-CO" dirty="0" err="1"/>
              <a:t>pressed</a:t>
            </a:r>
            <a:r>
              <a:rPr lang="es-CO" dirty="0"/>
              <a:t> </a:t>
            </a:r>
            <a:r>
              <a:rPr lang="es-CO" dirty="0" err="1"/>
              <a:t>the</a:t>
            </a:r>
            <a:r>
              <a:rPr lang="es-CO" dirty="0"/>
              <a:t> </a:t>
            </a:r>
            <a:r>
              <a:rPr lang="es-CO" dirty="0" err="1"/>
              <a:t>button</a:t>
            </a:r>
            <a:r>
              <a:rPr lang="es-CO" dirty="0"/>
              <a:t> $_</a:t>
            </a:r>
            <a:r>
              <a:rPr lang="es-CO" dirty="0" err="1"/>
              <a:t>count</a:t>
            </a:r>
            <a:r>
              <a:rPr lang="es-CO" dirty="0"/>
              <a:t> times.')),</a:t>
            </a:r>
          </a:p>
          <a:p>
            <a:r>
              <a:rPr lang="es-CO" dirty="0"/>
              <a:t>      </a:t>
            </a:r>
            <a:r>
              <a:rPr lang="es-CO" dirty="0" err="1"/>
              <a:t>backgroundColor</a:t>
            </a:r>
            <a:r>
              <a:rPr lang="es-CO" dirty="0"/>
              <a:t>: Colors.blueGrey.shade200,</a:t>
            </a:r>
          </a:p>
          <a:p>
            <a:r>
              <a:rPr lang="es-CO" dirty="0"/>
              <a:t>      </a:t>
            </a:r>
            <a:r>
              <a:rPr lang="es-CO" dirty="0" err="1"/>
              <a:t>floatingActionButton</a:t>
            </a:r>
            <a:r>
              <a:rPr lang="es-CO" dirty="0"/>
              <a:t>: </a:t>
            </a:r>
            <a:r>
              <a:rPr lang="es-CO" dirty="0" err="1"/>
              <a:t>FloatingActionButton</a:t>
            </a:r>
            <a:r>
              <a:rPr lang="es-CO" dirty="0"/>
              <a:t>(</a:t>
            </a:r>
          </a:p>
          <a:p>
            <a:r>
              <a:rPr lang="es-CO" dirty="0"/>
              <a:t>        </a:t>
            </a:r>
            <a:r>
              <a:rPr lang="es-CO" dirty="0" err="1"/>
              <a:t>onPressed</a:t>
            </a:r>
            <a:r>
              <a:rPr lang="es-CO" dirty="0"/>
              <a:t>: () =&gt; </a:t>
            </a:r>
            <a:r>
              <a:rPr lang="es-CO" dirty="0" err="1"/>
              <a:t>setState</a:t>
            </a:r>
            <a:r>
              <a:rPr lang="es-CO" dirty="0"/>
              <a:t>(() =&gt; _</a:t>
            </a:r>
            <a:r>
              <a:rPr lang="es-CO" dirty="0" err="1"/>
              <a:t>count</a:t>
            </a:r>
            <a:r>
              <a:rPr lang="es-CO" dirty="0"/>
              <a:t>++),</a:t>
            </a:r>
          </a:p>
          <a:p>
            <a:r>
              <a:rPr lang="es-CO" dirty="0"/>
              <a:t>        </a:t>
            </a:r>
            <a:r>
              <a:rPr lang="es-CO" dirty="0" err="1"/>
              <a:t>tooltip</a:t>
            </a:r>
            <a:r>
              <a:rPr lang="es-CO" dirty="0"/>
              <a:t>: '</a:t>
            </a:r>
            <a:r>
              <a:rPr lang="es-CO" dirty="0" err="1"/>
              <a:t>Increment</a:t>
            </a:r>
            <a:r>
              <a:rPr lang="es-CO" dirty="0"/>
              <a:t> </a:t>
            </a:r>
            <a:r>
              <a:rPr lang="es-CO" dirty="0" err="1"/>
              <a:t>Counter</a:t>
            </a:r>
            <a:r>
              <a:rPr lang="es-CO" dirty="0"/>
              <a:t>',</a:t>
            </a:r>
          </a:p>
          <a:p>
            <a:r>
              <a:rPr lang="es-CO" dirty="0"/>
              <a:t>        </a:t>
            </a:r>
            <a:r>
              <a:rPr lang="es-CO" dirty="0" err="1"/>
              <a:t>child</a:t>
            </a:r>
            <a:r>
              <a:rPr lang="es-CO" dirty="0"/>
              <a:t>: </a:t>
            </a:r>
            <a:r>
              <a:rPr lang="es-CO" dirty="0" err="1"/>
              <a:t>const</a:t>
            </a:r>
            <a:r>
              <a:rPr lang="es-CO" dirty="0"/>
              <a:t> </a:t>
            </a:r>
            <a:r>
              <a:rPr lang="es-CO" dirty="0" err="1"/>
              <a:t>Icon</a:t>
            </a:r>
            <a:r>
              <a:rPr lang="es-CO" dirty="0"/>
              <a:t>(</a:t>
            </a:r>
            <a:r>
              <a:rPr lang="es-CO" dirty="0" err="1"/>
              <a:t>Icons.add</a:t>
            </a:r>
            <a:r>
              <a:rPr lang="es-CO" dirty="0"/>
              <a:t>),</a:t>
            </a:r>
          </a:p>
          <a:p>
            <a:r>
              <a:rPr lang="es-CO" dirty="0"/>
              <a:t>      ),</a:t>
            </a:r>
          </a:p>
          <a:p>
            <a:r>
              <a:rPr lang="es-CO" dirty="0"/>
              <a:t>    );</a:t>
            </a:r>
          </a:p>
        </p:txBody>
      </p:sp>
    </p:spTree>
    <p:extLst>
      <p:ext uri="{BB962C8B-B14F-4D97-AF65-F5344CB8AC3E}">
        <p14:creationId xmlns:p14="http://schemas.microsoft.com/office/powerpoint/2010/main" val="1905890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 err="1">
                <a:solidFill>
                  <a:schemeClr val="bg1"/>
                </a:solidFill>
                <a:latin typeface="Work Sans Medium" pitchFamily="2" charset="77"/>
              </a:rPr>
              <a:t>AppBar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26C02A7-83A8-EE99-92C6-9479E90580A5}"/>
              </a:ext>
            </a:extLst>
          </p:cNvPr>
          <p:cNvSpPr txBox="1"/>
          <p:nvPr/>
        </p:nvSpPr>
        <p:spPr>
          <a:xfrm>
            <a:off x="456236" y="1697018"/>
            <a:ext cx="511622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El </a:t>
            </a: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AppBar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en Flutter es un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widget que se usa como cabecera en una aplicación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. Proporciona una barra de navegación que contiene elementos como botones, títulos y otros widgets. Puede ser configurado para mostrar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una barra de navegación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en la parte superior de la aplicación o para mostrar una barra de título en la parte inferior. También se pueden establecer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acciones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, que son funciones que se ejecutan cuando el usuario presiona un botón. El </a:t>
            </a: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AppBar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también tiene un fondo configurable, que puede ser un color sólido, un gradiente o una imagen.</a:t>
            </a:r>
          </a:p>
        </p:txBody>
      </p:sp>
      <p:pic>
        <p:nvPicPr>
          <p:cNvPr id="2050" name="Picture 2" descr="The leading widget is in the top left, the actions are in the top right,&#10;the title is between them. The bottom is, naturally, at the bottom, and the&#10;flexibleSpace is behind all of them.">
            <a:extLst>
              <a:ext uri="{FF2B5EF4-FFF2-40B4-BE49-F238E27FC236}">
                <a16:creationId xmlns:a16="http://schemas.microsoft.com/office/drawing/2014/main" id="{B8AEEF23-B6D8-0A3E-CE9F-77CCC988A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1996" y="2190750"/>
            <a:ext cx="514350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0623532-62D7-D5F3-B028-86844D820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666" y="5151422"/>
            <a:ext cx="3452159" cy="5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83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Text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26C02A7-83A8-EE99-92C6-9479E90580A5}"/>
              </a:ext>
            </a:extLst>
          </p:cNvPr>
          <p:cNvSpPr txBox="1"/>
          <p:nvPr/>
        </p:nvSpPr>
        <p:spPr>
          <a:xfrm>
            <a:off x="488509" y="1503379"/>
            <a:ext cx="7146731" cy="5455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s-MX" sz="1700" dirty="0">
                <a:solidFill>
                  <a:prstClr val="black"/>
                </a:solidFill>
                <a:latin typeface="Work Sans Light" pitchFamily="2" charset="77"/>
              </a:rPr>
              <a:t>El widget "Text" se utiliza para mostrar texto en la interfaz de usuario de la aplicación. Algunas de las propiedades más comunes del widget Text son:</a:t>
            </a:r>
          </a:p>
          <a:p>
            <a:pPr lvl="0" algn="just">
              <a:defRPr/>
            </a:pPr>
            <a:endParaRPr lang="es-MX" sz="1700" dirty="0">
              <a:solidFill>
                <a:prstClr val="black"/>
              </a:solidFill>
              <a:latin typeface="Work Sans Light" pitchFamily="2" charset="77"/>
            </a:endParaRP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"data": </a:t>
            </a:r>
            <a:r>
              <a:rPr lang="es-MX" sz="1700" dirty="0">
                <a:solidFill>
                  <a:prstClr val="black"/>
                </a:solidFill>
                <a:latin typeface="Work Sans Light" pitchFamily="2" charset="77"/>
              </a:rPr>
              <a:t>el texto que se muestra en el widget.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</a:t>
            </a:r>
            <a:r>
              <a:rPr lang="es-MX" sz="1700" dirty="0" err="1">
                <a:solidFill>
                  <a:srgbClr val="38AA00"/>
                </a:solidFill>
                <a:latin typeface="Work Sans Light" pitchFamily="2" charset="77"/>
              </a:rPr>
              <a:t>style</a:t>
            </a: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": </a:t>
            </a:r>
            <a:r>
              <a:rPr lang="es-MX" sz="1700" dirty="0">
                <a:solidFill>
                  <a:prstClr val="black"/>
                </a:solidFill>
                <a:latin typeface="Work Sans Light" pitchFamily="2" charset="77"/>
              </a:rPr>
              <a:t>un objeto </a:t>
            </a:r>
            <a:r>
              <a:rPr lang="es-MX" sz="1700" dirty="0" err="1">
                <a:solidFill>
                  <a:prstClr val="black"/>
                </a:solidFill>
                <a:latin typeface="Work Sans Light" pitchFamily="2" charset="77"/>
              </a:rPr>
              <a:t>TextStyle</a:t>
            </a:r>
            <a:r>
              <a:rPr lang="es-MX" sz="1700" dirty="0">
                <a:solidFill>
                  <a:prstClr val="black"/>
                </a:solidFill>
                <a:latin typeface="Work Sans Light" pitchFamily="2" charset="77"/>
              </a:rPr>
              <a:t> que define la apariencia del texto, como el tamaño de la fuente, el color y la fuente.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sz="1700" dirty="0">
                <a:solidFill>
                  <a:prstClr val="black"/>
                </a:solidFill>
                <a:latin typeface="Work Sans Light" pitchFamily="2" charset="77"/>
              </a:rPr>
              <a:t>"</a:t>
            </a:r>
            <a:r>
              <a:rPr lang="es-MX" sz="1700" dirty="0" err="1">
                <a:solidFill>
                  <a:srgbClr val="38AA00"/>
                </a:solidFill>
                <a:latin typeface="Work Sans Light" pitchFamily="2" charset="77"/>
              </a:rPr>
              <a:t>textAlign</a:t>
            </a: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": </a:t>
            </a:r>
            <a:r>
              <a:rPr lang="es-MX" sz="1700" dirty="0">
                <a:solidFill>
                  <a:prstClr val="black"/>
                </a:solidFill>
                <a:latin typeface="Work Sans Light" pitchFamily="2" charset="77"/>
              </a:rPr>
              <a:t>la alineación horizontal del texto en el widget.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</a:t>
            </a:r>
            <a:r>
              <a:rPr lang="es-MX" sz="1700" dirty="0" err="1">
                <a:solidFill>
                  <a:srgbClr val="38AA00"/>
                </a:solidFill>
                <a:latin typeface="Work Sans Light" pitchFamily="2" charset="77"/>
              </a:rPr>
              <a:t>maxLines</a:t>
            </a: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": </a:t>
            </a:r>
            <a:r>
              <a:rPr lang="es-MX" sz="1700" dirty="0">
                <a:solidFill>
                  <a:prstClr val="black"/>
                </a:solidFill>
                <a:latin typeface="Work Sans Light" pitchFamily="2" charset="77"/>
              </a:rPr>
              <a:t>el número máximo de líneas que se mostrarán en el widget. Si el texto es más largo, se recortará y se agregarán puntos suspensivos.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</a:t>
            </a:r>
            <a:r>
              <a:rPr lang="es-MX" sz="1700" dirty="0" err="1">
                <a:solidFill>
                  <a:srgbClr val="38AA00"/>
                </a:solidFill>
                <a:latin typeface="Work Sans Light" pitchFamily="2" charset="77"/>
              </a:rPr>
              <a:t>overflow</a:t>
            </a: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": </a:t>
            </a:r>
            <a:r>
              <a:rPr lang="es-MX" sz="1700" dirty="0">
                <a:solidFill>
                  <a:prstClr val="black"/>
                </a:solidFill>
                <a:latin typeface="Work Sans Light" pitchFamily="2" charset="77"/>
              </a:rPr>
              <a:t>una enumeración que define cómo se manejará el texto si supera el número máximo de líneas.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</a:t>
            </a:r>
            <a:r>
              <a:rPr lang="es-MX" sz="1700" dirty="0" err="1">
                <a:solidFill>
                  <a:srgbClr val="38AA00"/>
                </a:solidFill>
                <a:latin typeface="Work Sans Light" pitchFamily="2" charset="77"/>
              </a:rPr>
              <a:t>textDirection</a:t>
            </a:r>
            <a:r>
              <a:rPr lang="es-MX" sz="1700" dirty="0">
                <a:solidFill>
                  <a:srgbClr val="38AA00"/>
                </a:solidFill>
                <a:latin typeface="Work Sans Light" pitchFamily="2" charset="77"/>
              </a:rPr>
              <a:t>": </a:t>
            </a:r>
            <a:r>
              <a:rPr lang="es-MX" sz="1700" dirty="0">
                <a:solidFill>
                  <a:prstClr val="black"/>
                </a:solidFill>
                <a:latin typeface="Work Sans Light" pitchFamily="2" charset="77"/>
              </a:rPr>
              <a:t>la dirección del texto, ya sea de izquierda a derecha o de derecha a izquierda.</a:t>
            </a:r>
          </a:p>
        </p:txBody>
      </p:sp>
      <p:sp>
        <p:nvSpPr>
          <p:cNvPr id="4" name="Rectángulo 3"/>
          <p:cNvSpPr/>
          <p:nvPr/>
        </p:nvSpPr>
        <p:spPr>
          <a:xfrm>
            <a:off x="8077200" y="2686318"/>
            <a:ext cx="41148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body: Center(</a:t>
            </a:r>
          </a:p>
          <a:p>
            <a:r>
              <a:rPr lang="en-US" dirty="0"/>
              <a:t>        child: Text('You have pressed the button $_count times.',</a:t>
            </a:r>
          </a:p>
          <a:p>
            <a:r>
              <a:rPr lang="en-US" dirty="0"/>
              <a:t>        </a:t>
            </a:r>
            <a:r>
              <a:rPr lang="en-US" dirty="0" err="1"/>
              <a:t>style:TextStyle</a:t>
            </a:r>
            <a:r>
              <a:rPr lang="en-US" dirty="0"/>
              <a:t>(</a:t>
            </a:r>
          </a:p>
          <a:p>
            <a:r>
              <a:rPr lang="en-US" dirty="0"/>
              <a:t>          </a:t>
            </a:r>
            <a:r>
              <a:rPr lang="en-US" dirty="0" err="1"/>
              <a:t>color:Colors.blue</a:t>
            </a:r>
            <a:r>
              <a:rPr lang="en-US" dirty="0"/>
              <a:t>,</a:t>
            </a:r>
          </a:p>
          <a:p>
            <a:r>
              <a:rPr lang="en-US" dirty="0"/>
              <a:t>          </a:t>
            </a:r>
            <a:r>
              <a:rPr lang="en-US" dirty="0" err="1"/>
              <a:t>fontSize</a:t>
            </a:r>
            <a:r>
              <a:rPr lang="en-US" dirty="0"/>
              <a:t>: 20,</a:t>
            </a:r>
          </a:p>
          <a:p>
            <a:r>
              <a:rPr lang="en-US" dirty="0"/>
              <a:t>          </a:t>
            </a:r>
            <a:r>
              <a:rPr lang="en-US" dirty="0" err="1"/>
              <a:t>fontWeight</a:t>
            </a:r>
            <a:r>
              <a:rPr lang="en-US" dirty="0"/>
              <a:t>: </a:t>
            </a:r>
            <a:r>
              <a:rPr lang="en-US" dirty="0" err="1"/>
              <a:t>FontWeight.bold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        ))),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902159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 err="1">
                <a:solidFill>
                  <a:schemeClr val="bg1"/>
                </a:solidFill>
                <a:latin typeface="Work Sans Medium" pitchFamily="2" charset="77"/>
              </a:rPr>
              <a:t>Layout</a:t>
            </a:r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 Widgets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26C02A7-83A8-EE99-92C6-9479E90580A5}"/>
              </a:ext>
            </a:extLst>
          </p:cNvPr>
          <p:cNvSpPr txBox="1"/>
          <p:nvPr/>
        </p:nvSpPr>
        <p:spPr>
          <a:xfrm>
            <a:off x="574569" y="1675501"/>
            <a:ext cx="10000197" cy="4616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s-MX" dirty="0">
                <a:solidFill>
                  <a:prstClr val="black"/>
                </a:solidFill>
                <a:latin typeface="Work Sans Light" pitchFamily="2" charset="77"/>
              </a:rPr>
              <a:t>En Flutter, los </a:t>
            </a:r>
            <a:r>
              <a:rPr lang="es-MX" dirty="0" err="1">
                <a:solidFill>
                  <a:prstClr val="black"/>
                </a:solidFill>
                <a:latin typeface="Work Sans Light" pitchFamily="2" charset="77"/>
              </a:rPr>
              <a:t>Layout</a:t>
            </a:r>
            <a:r>
              <a:rPr lang="es-MX" dirty="0">
                <a:solidFill>
                  <a:prstClr val="black"/>
                </a:solidFill>
                <a:latin typeface="Work Sans Light" pitchFamily="2" charset="77"/>
              </a:rPr>
              <a:t> Widgets son un </a:t>
            </a:r>
            <a:r>
              <a:rPr lang="es-MX" dirty="0">
                <a:solidFill>
                  <a:srgbClr val="38AA00"/>
                </a:solidFill>
                <a:latin typeface="Work Sans Light" pitchFamily="2" charset="77"/>
              </a:rPr>
              <a:t>conjunto de widgets </a:t>
            </a:r>
            <a:r>
              <a:rPr lang="es-MX" dirty="0">
                <a:solidFill>
                  <a:prstClr val="black"/>
                </a:solidFill>
                <a:latin typeface="Work Sans Light" pitchFamily="2" charset="77"/>
              </a:rPr>
              <a:t>que se utilizan para definir la </a:t>
            </a:r>
            <a:r>
              <a:rPr lang="es-MX" dirty="0">
                <a:solidFill>
                  <a:srgbClr val="38AA00"/>
                </a:solidFill>
                <a:latin typeface="Work Sans Light" pitchFamily="2" charset="77"/>
              </a:rPr>
              <a:t>estructura y la organización de los elementos </a:t>
            </a:r>
            <a:r>
              <a:rPr lang="es-MX" dirty="0">
                <a:solidFill>
                  <a:prstClr val="black"/>
                </a:solidFill>
                <a:latin typeface="Work Sans Light" pitchFamily="2" charset="77"/>
              </a:rPr>
              <a:t>en la interfaz de usuario de la aplicación. Los </a:t>
            </a:r>
            <a:r>
              <a:rPr lang="es-MX" dirty="0" err="1">
                <a:solidFill>
                  <a:prstClr val="black"/>
                </a:solidFill>
                <a:latin typeface="Work Sans Light" pitchFamily="2" charset="77"/>
              </a:rPr>
              <a:t>Layout</a:t>
            </a:r>
            <a:r>
              <a:rPr lang="es-MX" dirty="0">
                <a:solidFill>
                  <a:prstClr val="black"/>
                </a:solidFill>
                <a:latin typeface="Work Sans Light" pitchFamily="2" charset="77"/>
              </a:rPr>
              <a:t> Widgets son responsables de establecer la posición y el tamaño de los widgets secundarios dentro de un widget padre, lo que permite crear diseños complejos y personalizados en la aplicación. Algunos de los </a:t>
            </a:r>
            <a:r>
              <a:rPr lang="es-MX" dirty="0" err="1">
                <a:solidFill>
                  <a:prstClr val="black"/>
                </a:solidFill>
                <a:latin typeface="Work Sans Light" pitchFamily="2" charset="77"/>
              </a:rPr>
              <a:t>Layout</a:t>
            </a:r>
            <a:r>
              <a:rPr lang="es-MX" dirty="0">
                <a:solidFill>
                  <a:prstClr val="black"/>
                </a:solidFill>
                <a:latin typeface="Work Sans Light" pitchFamily="2" charset="77"/>
              </a:rPr>
              <a:t> Widgets más comunes en Flutter incluyen:</a:t>
            </a:r>
          </a:p>
          <a:p>
            <a:pPr lvl="0" algn="just">
              <a:lnSpc>
                <a:spcPct val="150000"/>
              </a:lnSpc>
              <a:defRPr/>
            </a:pPr>
            <a:endParaRPr lang="es-MX" dirty="0">
              <a:solidFill>
                <a:prstClr val="black"/>
              </a:solidFill>
              <a:latin typeface="Work Sans Light" pitchFamily="2" charset="77"/>
            </a:endParaRP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dirty="0" err="1">
                <a:solidFill>
                  <a:prstClr val="black"/>
                </a:solidFill>
                <a:latin typeface="Work Sans Light" pitchFamily="2" charset="77"/>
              </a:rPr>
              <a:t>Row</a:t>
            </a:r>
            <a:r>
              <a:rPr lang="es-MX" dirty="0">
                <a:solidFill>
                  <a:prstClr val="black"/>
                </a:solidFill>
                <a:latin typeface="Work Sans Light" pitchFamily="2" charset="77"/>
              </a:rPr>
              <a:t> y </a:t>
            </a:r>
            <a:r>
              <a:rPr lang="es-MX" dirty="0" err="1">
                <a:solidFill>
                  <a:prstClr val="black"/>
                </a:solidFill>
                <a:latin typeface="Work Sans Light" pitchFamily="2" charset="77"/>
              </a:rPr>
              <a:t>column</a:t>
            </a:r>
            <a:endParaRPr lang="es-MX" dirty="0">
              <a:solidFill>
                <a:prstClr val="black"/>
              </a:solidFill>
              <a:latin typeface="Work Sans Light" pitchFamily="2" charset="77"/>
            </a:endParaRP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dirty="0">
                <a:solidFill>
                  <a:prstClr val="black"/>
                </a:solidFill>
                <a:latin typeface="Work Sans Light" pitchFamily="2" charset="77"/>
              </a:rPr>
              <a:t>Container</a:t>
            </a: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dirty="0" err="1">
                <a:solidFill>
                  <a:prstClr val="black"/>
                </a:solidFill>
                <a:latin typeface="Work Sans Light" pitchFamily="2" charset="77"/>
              </a:rPr>
              <a:t>Stack</a:t>
            </a:r>
            <a:endParaRPr lang="es-MX" dirty="0">
              <a:solidFill>
                <a:prstClr val="black"/>
              </a:solidFill>
              <a:latin typeface="Work Sans Light" pitchFamily="2" charset="77"/>
            </a:endParaRPr>
          </a:p>
          <a:p>
            <a:pPr marL="285750" lvl="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s-MX" dirty="0" err="1">
                <a:solidFill>
                  <a:prstClr val="black"/>
                </a:solidFill>
                <a:latin typeface="Work Sans Light" pitchFamily="2" charset="77"/>
              </a:rPr>
              <a:t>Expanded</a:t>
            </a:r>
            <a:r>
              <a:rPr lang="es-MX" dirty="0">
                <a:solidFill>
                  <a:prstClr val="black"/>
                </a:solidFill>
                <a:latin typeface="Work Sans Light" pitchFamily="2" charset="77"/>
              </a:rPr>
              <a:t> y Flexible</a:t>
            </a:r>
          </a:p>
        </p:txBody>
      </p:sp>
    </p:spTree>
    <p:extLst>
      <p:ext uri="{BB962C8B-B14F-4D97-AF65-F5344CB8AC3E}">
        <p14:creationId xmlns:p14="http://schemas.microsoft.com/office/powerpoint/2010/main" val="941151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 </a:t>
            </a:r>
            <a:r>
              <a:rPr lang="es-CO" dirty="0" err="1">
                <a:solidFill>
                  <a:schemeClr val="bg1"/>
                </a:solidFill>
                <a:latin typeface="Work Sans Medium" pitchFamily="2" charset="77"/>
              </a:rPr>
              <a:t>Column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501640" y="1436044"/>
            <a:ext cx="669036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body: Center(</a:t>
            </a:r>
          </a:p>
          <a:p>
            <a:r>
              <a:rPr lang="en-US" dirty="0"/>
              <a:t>        child:</a:t>
            </a:r>
          </a:p>
          <a:p>
            <a:r>
              <a:rPr lang="en-US" dirty="0"/>
              <a:t>        Column(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  </a:t>
            </a:r>
            <a:r>
              <a:rPr lang="en-US" dirty="0" err="1"/>
              <a:t>mainAxisAlignment</a:t>
            </a:r>
            <a:r>
              <a:rPr lang="en-US" dirty="0"/>
              <a:t>: </a:t>
            </a:r>
            <a:r>
              <a:rPr lang="en-US" dirty="0" err="1"/>
              <a:t>MainAxisAlignment.center</a:t>
            </a:r>
            <a:r>
              <a:rPr lang="en-US" dirty="0"/>
              <a:t>,</a:t>
            </a:r>
          </a:p>
          <a:p>
            <a:r>
              <a:rPr lang="en-US" dirty="0"/>
              <a:t>  children: &lt;Widget&gt;[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Text('We move under cover and we move as one'),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Text('Through the night, we have one shot to live another day'),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Text('We cannot let a stray gunshot give us away'),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Text('We will fight up close, seize the moment and stay in it'),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Text('It’s either that or meet the business end of a bayonet'),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Text('The code word is ‘Rochambeau,’ dig me?'),</a:t>
            </a:r>
          </a:p>
          <a:p>
            <a:r>
              <a:rPr lang="en-US" dirty="0"/>
              <a:t>    Text('Rochambeau!', style: </a:t>
            </a:r>
            <a:r>
              <a:rPr lang="en-US" dirty="0" err="1"/>
              <a:t>DefaultTextStyle.of</a:t>
            </a:r>
            <a:r>
              <a:rPr lang="en-US" dirty="0"/>
              <a:t>(context).</a:t>
            </a:r>
            <a:r>
              <a:rPr lang="en-US" dirty="0" err="1"/>
              <a:t>style.apply</a:t>
            </a:r>
            <a:r>
              <a:rPr lang="en-US" dirty="0"/>
              <a:t>(</a:t>
            </a:r>
            <a:r>
              <a:rPr lang="en-US" dirty="0" err="1"/>
              <a:t>fontSizeFactor</a:t>
            </a:r>
            <a:r>
              <a:rPr lang="en-US" dirty="0"/>
              <a:t>: 1.0)),</a:t>
            </a:r>
          </a:p>
          <a:p>
            <a:r>
              <a:rPr lang="en-US" dirty="0"/>
              <a:t>  ],</a:t>
            </a:r>
          </a:p>
          <a:p>
            <a:r>
              <a:rPr lang="en-US" dirty="0"/>
              <a:t>        )</a:t>
            </a:r>
          </a:p>
          <a:p>
            <a:r>
              <a:rPr lang="en-US" dirty="0"/>
              <a:t>        </a:t>
            </a:r>
          </a:p>
          <a:p>
            <a:r>
              <a:rPr lang="en-US" dirty="0"/>
              <a:t>         ),</a:t>
            </a:r>
            <a:endParaRPr lang="es-CO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294" y="1467207"/>
            <a:ext cx="2639476" cy="532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228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 </a:t>
            </a:r>
            <a:r>
              <a:rPr lang="en-001" dirty="0">
                <a:solidFill>
                  <a:schemeClr val="bg1"/>
                </a:solidFill>
                <a:latin typeface="Work Sans Medium" pitchFamily="2" charset="77"/>
              </a:rPr>
              <a:t>Row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119" y="1488905"/>
            <a:ext cx="2720948" cy="5369095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5516880" y="1602105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body</a:t>
            </a:r>
            <a:r>
              <a:rPr lang="es-CO" dirty="0"/>
              <a:t>: Center(</a:t>
            </a:r>
          </a:p>
          <a:p>
            <a:r>
              <a:rPr lang="es-CO" dirty="0"/>
              <a:t>        </a:t>
            </a:r>
            <a:r>
              <a:rPr lang="es-CO" dirty="0" err="1"/>
              <a:t>child</a:t>
            </a:r>
            <a:r>
              <a:rPr lang="es-CO" dirty="0"/>
              <a:t>:</a:t>
            </a:r>
          </a:p>
          <a:p>
            <a:r>
              <a:rPr lang="es-CO" dirty="0"/>
              <a:t>        </a:t>
            </a:r>
            <a:r>
              <a:rPr lang="es-CO" dirty="0" err="1"/>
              <a:t>Row</a:t>
            </a:r>
            <a:r>
              <a:rPr lang="es-CO" dirty="0"/>
              <a:t>(</a:t>
            </a:r>
          </a:p>
          <a:p>
            <a:r>
              <a:rPr lang="es-CO" dirty="0"/>
              <a:t>  </a:t>
            </a:r>
            <a:r>
              <a:rPr lang="es-CO" dirty="0" err="1"/>
              <a:t>children</a:t>
            </a:r>
            <a:r>
              <a:rPr lang="es-CO" dirty="0"/>
              <a:t>: </a:t>
            </a:r>
            <a:r>
              <a:rPr lang="es-CO" dirty="0" err="1"/>
              <a:t>const</a:t>
            </a:r>
            <a:r>
              <a:rPr lang="es-CO" dirty="0"/>
              <a:t> &lt;Widget&gt;[</a:t>
            </a:r>
          </a:p>
          <a:p>
            <a:r>
              <a:rPr lang="es-CO" dirty="0"/>
              <a:t>    </a:t>
            </a:r>
            <a:r>
              <a:rPr lang="es-CO" dirty="0" err="1"/>
              <a:t>FlutterLogo</a:t>
            </a:r>
            <a:r>
              <a:rPr lang="es-CO" dirty="0"/>
              <a:t>(),</a:t>
            </a:r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    </a:t>
            </a:r>
            <a:r>
              <a:rPr lang="es-CO" dirty="0" err="1"/>
              <a:t>Expanded</a:t>
            </a:r>
            <a:r>
              <a:rPr lang="es-CO" dirty="0"/>
              <a:t>(</a:t>
            </a:r>
          </a:p>
          <a:p>
            <a:r>
              <a:rPr lang="es-CO" dirty="0"/>
              <a:t>      </a:t>
            </a:r>
            <a:r>
              <a:rPr lang="es-CO" dirty="0" err="1"/>
              <a:t>child</a:t>
            </a:r>
            <a:r>
              <a:rPr lang="es-CO" dirty="0"/>
              <a:t>:</a:t>
            </a:r>
          </a:p>
          <a:p>
            <a:r>
              <a:rPr lang="es-CO" dirty="0"/>
              <a:t> </a:t>
            </a:r>
          </a:p>
          <a:p>
            <a:r>
              <a:rPr lang="es-CO" dirty="0"/>
              <a:t>      Text("</a:t>
            </a:r>
            <a:r>
              <a:rPr lang="es-CO" dirty="0" err="1"/>
              <a:t>Flutter's</a:t>
            </a:r>
            <a:r>
              <a:rPr lang="es-CO" dirty="0"/>
              <a:t> </a:t>
            </a:r>
            <a:r>
              <a:rPr lang="es-CO" dirty="0" err="1"/>
              <a:t>hot</a:t>
            </a:r>
            <a:r>
              <a:rPr lang="es-CO" dirty="0"/>
              <a:t> </a:t>
            </a:r>
            <a:r>
              <a:rPr lang="es-CO" dirty="0" err="1"/>
              <a:t>reload</a:t>
            </a:r>
            <a:r>
              <a:rPr lang="es-CO" dirty="0"/>
              <a:t> </a:t>
            </a:r>
            <a:r>
              <a:rPr lang="es-CO" dirty="0" err="1"/>
              <a:t>helps</a:t>
            </a:r>
            <a:r>
              <a:rPr lang="es-CO" dirty="0"/>
              <a:t> </a:t>
            </a:r>
            <a:r>
              <a:rPr lang="es-CO" dirty="0" err="1"/>
              <a:t>you</a:t>
            </a:r>
            <a:r>
              <a:rPr lang="es-CO" dirty="0"/>
              <a:t> </a:t>
            </a:r>
            <a:r>
              <a:rPr lang="es-CO" dirty="0" err="1"/>
              <a:t>quickly</a:t>
            </a:r>
            <a:r>
              <a:rPr lang="es-CO" dirty="0"/>
              <a:t> and </a:t>
            </a:r>
            <a:r>
              <a:rPr lang="es-CO" dirty="0" err="1"/>
              <a:t>easily</a:t>
            </a:r>
            <a:r>
              <a:rPr lang="es-CO" dirty="0"/>
              <a:t> </a:t>
            </a:r>
            <a:r>
              <a:rPr lang="es-CO" dirty="0" err="1"/>
              <a:t>experiment</a:t>
            </a:r>
            <a:r>
              <a:rPr lang="es-CO" dirty="0"/>
              <a:t>, </a:t>
            </a:r>
            <a:r>
              <a:rPr lang="es-CO" dirty="0" err="1"/>
              <a:t>build</a:t>
            </a:r>
            <a:r>
              <a:rPr lang="es-CO" dirty="0"/>
              <a:t> </a:t>
            </a:r>
            <a:r>
              <a:rPr lang="es-CO" dirty="0" err="1"/>
              <a:t>UIs</a:t>
            </a:r>
            <a:r>
              <a:rPr lang="es-CO" dirty="0"/>
              <a:t>, </a:t>
            </a:r>
            <a:r>
              <a:rPr lang="es-CO" dirty="0" err="1"/>
              <a:t>add</a:t>
            </a:r>
            <a:r>
              <a:rPr lang="es-CO" dirty="0"/>
              <a:t> </a:t>
            </a:r>
            <a:r>
              <a:rPr lang="es-CO" dirty="0" err="1"/>
              <a:t>features</a:t>
            </a:r>
            <a:r>
              <a:rPr lang="es-CO" dirty="0"/>
              <a:t>, and </a:t>
            </a:r>
            <a:r>
              <a:rPr lang="es-CO" dirty="0" err="1"/>
              <a:t>fix</a:t>
            </a:r>
            <a:r>
              <a:rPr lang="es-CO" dirty="0"/>
              <a:t> bug </a:t>
            </a:r>
            <a:r>
              <a:rPr lang="es-CO" dirty="0" err="1"/>
              <a:t>faster</a:t>
            </a:r>
            <a:r>
              <a:rPr lang="es-CO" dirty="0"/>
              <a:t>. </a:t>
            </a:r>
            <a:r>
              <a:rPr lang="es-CO" dirty="0" err="1"/>
              <a:t>Experience</a:t>
            </a:r>
            <a:r>
              <a:rPr lang="es-CO" dirty="0"/>
              <a:t> sub-</a:t>
            </a:r>
            <a:r>
              <a:rPr lang="es-CO" dirty="0" err="1"/>
              <a:t>second</a:t>
            </a:r>
            <a:r>
              <a:rPr lang="es-CO" dirty="0"/>
              <a:t> </a:t>
            </a:r>
            <a:r>
              <a:rPr lang="es-CO" dirty="0" err="1"/>
              <a:t>reload</a:t>
            </a:r>
            <a:r>
              <a:rPr lang="es-CO" dirty="0"/>
              <a:t> times, </a:t>
            </a:r>
            <a:r>
              <a:rPr lang="es-CO" dirty="0" err="1"/>
              <a:t>without</a:t>
            </a:r>
            <a:r>
              <a:rPr lang="es-CO" dirty="0"/>
              <a:t> </a:t>
            </a:r>
            <a:r>
              <a:rPr lang="es-CO" dirty="0" err="1"/>
              <a:t>losing</a:t>
            </a:r>
            <a:r>
              <a:rPr lang="es-CO" dirty="0"/>
              <a:t> </a:t>
            </a:r>
            <a:r>
              <a:rPr lang="es-CO" dirty="0" err="1"/>
              <a:t>state</a:t>
            </a:r>
            <a:r>
              <a:rPr lang="es-CO" dirty="0"/>
              <a:t>, </a:t>
            </a:r>
            <a:r>
              <a:rPr lang="es-CO" dirty="0" err="1"/>
              <a:t>on</a:t>
            </a:r>
            <a:r>
              <a:rPr lang="es-CO" dirty="0"/>
              <a:t> </a:t>
            </a:r>
            <a:r>
              <a:rPr lang="es-CO" dirty="0" err="1"/>
              <a:t>emulators</a:t>
            </a:r>
            <a:r>
              <a:rPr lang="es-CO" dirty="0"/>
              <a:t>, </a:t>
            </a:r>
            <a:r>
              <a:rPr lang="es-CO" dirty="0" err="1"/>
              <a:t>simulators</a:t>
            </a:r>
            <a:r>
              <a:rPr lang="es-CO" dirty="0"/>
              <a:t>, and hardware </a:t>
            </a:r>
            <a:r>
              <a:rPr lang="es-CO" dirty="0" err="1"/>
              <a:t>for</a:t>
            </a:r>
            <a:r>
              <a:rPr lang="es-CO" dirty="0"/>
              <a:t> iOS and Android."),</a:t>
            </a:r>
          </a:p>
          <a:p>
            <a:r>
              <a:rPr lang="es-CO" dirty="0"/>
              <a:t>    ),</a:t>
            </a:r>
          </a:p>
          <a:p>
            <a:r>
              <a:rPr lang="es-CO" dirty="0"/>
              <a:t>    </a:t>
            </a:r>
            <a:r>
              <a:rPr lang="es-CO" dirty="0" err="1"/>
              <a:t>Icon</a:t>
            </a:r>
            <a:r>
              <a:rPr lang="es-CO" dirty="0"/>
              <a:t>(</a:t>
            </a:r>
            <a:r>
              <a:rPr lang="es-CO" dirty="0" err="1"/>
              <a:t>Icons.sentiment_very_satisfied</a:t>
            </a:r>
            <a:r>
              <a:rPr lang="es-CO" dirty="0"/>
              <a:t>),</a:t>
            </a:r>
          </a:p>
          <a:p>
            <a:r>
              <a:rPr lang="es-CO" dirty="0"/>
              <a:t>  ],</a:t>
            </a:r>
          </a:p>
          <a:p>
            <a:r>
              <a:rPr lang="es-CO" dirty="0"/>
              <a:t>)</a:t>
            </a:r>
          </a:p>
          <a:p>
            <a:r>
              <a:rPr lang="es-CO" dirty="0"/>
              <a:t>        </a:t>
            </a:r>
          </a:p>
          <a:p>
            <a:r>
              <a:rPr lang="es-CO" dirty="0"/>
              <a:t>        </a:t>
            </a:r>
          </a:p>
          <a:p>
            <a:r>
              <a:rPr lang="es-CO" dirty="0"/>
              <a:t>         ),</a:t>
            </a:r>
          </a:p>
        </p:txBody>
      </p:sp>
    </p:spTree>
    <p:extLst>
      <p:ext uri="{BB962C8B-B14F-4D97-AF65-F5344CB8AC3E}">
        <p14:creationId xmlns:p14="http://schemas.microsoft.com/office/powerpoint/2010/main" val="1577610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n-001" dirty="0">
                <a:solidFill>
                  <a:schemeClr val="bg1"/>
                </a:solidFill>
                <a:latin typeface="Work Sans Medium" pitchFamily="2" charset="77"/>
              </a:rPr>
              <a:t>Container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217" y="1569720"/>
            <a:ext cx="2531583" cy="5063165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6309360" y="1569720"/>
            <a:ext cx="425196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 err="1"/>
              <a:t>body</a:t>
            </a:r>
            <a:r>
              <a:rPr lang="es-CO" dirty="0"/>
              <a:t>: Center(</a:t>
            </a:r>
          </a:p>
          <a:p>
            <a:r>
              <a:rPr lang="es-CO" dirty="0"/>
              <a:t>        </a:t>
            </a:r>
            <a:r>
              <a:rPr lang="es-CO" dirty="0" err="1"/>
              <a:t>child</a:t>
            </a:r>
            <a:r>
              <a:rPr lang="es-CO" dirty="0"/>
              <a:t>:</a:t>
            </a:r>
          </a:p>
          <a:p>
            <a:r>
              <a:rPr lang="es-CO" dirty="0"/>
              <a:t>        </a:t>
            </a:r>
            <a:r>
              <a:rPr lang="es-CO" dirty="0" err="1"/>
              <a:t>Container</a:t>
            </a:r>
            <a:r>
              <a:rPr lang="es-CO" dirty="0"/>
              <a:t>(</a:t>
            </a:r>
          </a:p>
          <a:p>
            <a:r>
              <a:rPr lang="es-CO" dirty="0"/>
              <a:t>    </a:t>
            </a:r>
            <a:r>
              <a:rPr lang="es-CO" dirty="0" err="1"/>
              <a:t>constraints</a:t>
            </a:r>
            <a:r>
              <a:rPr lang="es-CO" dirty="0"/>
              <a:t>: </a:t>
            </a:r>
            <a:r>
              <a:rPr lang="es-CO" dirty="0" err="1"/>
              <a:t>BoxConstraints.expand</a:t>
            </a:r>
            <a:r>
              <a:rPr lang="es-CO" dirty="0"/>
              <a:t>(</a:t>
            </a:r>
          </a:p>
          <a:p>
            <a:r>
              <a:rPr lang="es-CO" dirty="0"/>
              <a:t>    </a:t>
            </a:r>
            <a:r>
              <a:rPr lang="es-CO" dirty="0" err="1"/>
              <a:t>height</a:t>
            </a:r>
            <a:r>
              <a:rPr lang="es-CO" dirty="0"/>
              <a:t>: </a:t>
            </a:r>
            <a:r>
              <a:rPr lang="es-CO" dirty="0" err="1"/>
              <a:t>Theme.of</a:t>
            </a:r>
            <a:r>
              <a:rPr lang="es-CO" dirty="0"/>
              <a:t>(</a:t>
            </a:r>
            <a:r>
              <a:rPr lang="es-CO" dirty="0" err="1"/>
              <a:t>context</a:t>
            </a:r>
            <a:r>
              <a:rPr lang="es-CO" dirty="0"/>
              <a:t>).textTheme.</a:t>
            </a:r>
            <a:r>
              <a:rPr lang="es-CO" dirty="0" err="1"/>
              <a:t>headlineMedium</a:t>
            </a:r>
            <a:r>
              <a:rPr lang="es-CO" dirty="0"/>
              <a:t>!.</a:t>
            </a:r>
            <a:r>
              <a:rPr lang="es-CO" dirty="0" err="1"/>
              <a:t>fontSize</a:t>
            </a:r>
            <a:r>
              <a:rPr lang="es-CO" dirty="0"/>
              <a:t>! * 1.1 + 200.0,</a:t>
            </a:r>
          </a:p>
          <a:p>
            <a:r>
              <a:rPr lang="es-CO" dirty="0"/>
              <a:t>  ),</a:t>
            </a:r>
          </a:p>
          <a:p>
            <a:r>
              <a:rPr lang="es-CO" dirty="0"/>
              <a:t>  </a:t>
            </a:r>
            <a:r>
              <a:rPr lang="es-CO" dirty="0" err="1"/>
              <a:t>padding</a:t>
            </a:r>
            <a:r>
              <a:rPr lang="es-CO" dirty="0"/>
              <a:t>: </a:t>
            </a:r>
            <a:r>
              <a:rPr lang="es-CO" dirty="0" err="1"/>
              <a:t>const</a:t>
            </a:r>
            <a:r>
              <a:rPr lang="es-CO" dirty="0"/>
              <a:t> </a:t>
            </a:r>
            <a:r>
              <a:rPr lang="es-CO" dirty="0" err="1"/>
              <a:t>EdgeInsets.all</a:t>
            </a:r>
            <a:r>
              <a:rPr lang="es-CO" dirty="0"/>
              <a:t>(8.0),</a:t>
            </a:r>
          </a:p>
          <a:p>
            <a:r>
              <a:rPr lang="es-CO" dirty="0"/>
              <a:t>  color: </a:t>
            </a:r>
            <a:r>
              <a:rPr lang="es-CO" dirty="0" err="1"/>
              <a:t>Colors.blue</a:t>
            </a:r>
            <a:r>
              <a:rPr lang="es-CO" dirty="0"/>
              <a:t>[600],</a:t>
            </a:r>
          </a:p>
          <a:p>
            <a:r>
              <a:rPr lang="es-CO" dirty="0"/>
              <a:t>  </a:t>
            </a:r>
            <a:r>
              <a:rPr lang="es-CO" dirty="0" err="1"/>
              <a:t>alignment</a:t>
            </a:r>
            <a:r>
              <a:rPr lang="es-CO" dirty="0"/>
              <a:t>: </a:t>
            </a:r>
            <a:r>
              <a:rPr lang="es-CO" dirty="0" err="1"/>
              <a:t>Alignment.center</a:t>
            </a:r>
            <a:r>
              <a:rPr lang="es-CO" dirty="0"/>
              <a:t>,</a:t>
            </a:r>
          </a:p>
          <a:p>
            <a:r>
              <a:rPr lang="es-CO" dirty="0"/>
              <a:t>  </a:t>
            </a:r>
            <a:r>
              <a:rPr lang="es-CO" dirty="0" err="1"/>
              <a:t>transform</a:t>
            </a:r>
            <a:r>
              <a:rPr lang="es-CO" dirty="0"/>
              <a:t>: Matrix4.rotationZ(0.1),</a:t>
            </a:r>
          </a:p>
          <a:p>
            <a:r>
              <a:rPr lang="es-CO" dirty="0"/>
              <a:t>  </a:t>
            </a:r>
            <a:r>
              <a:rPr lang="es-CO" dirty="0" err="1"/>
              <a:t>child</a:t>
            </a:r>
            <a:r>
              <a:rPr lang="es-CO" dirty="0"/>
              <a:t>: Text('</a:t>
            </a:r>
            <a:r>
              <a:rPr lang="es-CO" dirty="0" err="1"/>
              <a:t>Hello</a:t>
            </a:r>
            <a:r>
              <a:rPr lang="es-CO" dirty="0"/>
              <a:t> </a:t>
            </a:r>
            <a:r>
              <a:rPr lang="es-CO" dirty="0" err="1"/>
              <a:t>World</a:t>
            </a:r>
            <a:r>
              <a:rPr lang="es-CO" dirty="0"/>
              <a:t>',</a:t>
            </a:r>
          </a:p>
          <a:p>
            <a:r>
              <a:rPr lang="es-CO" dirty="0"/>
              <a:t>    </a:t>
            </a:r>
            <a:r>
              <a:rPr lang="es-CO" dirty="0" err="1"/>
              <a:t>style</a:t>
            </a:r>
            <a:r>
              <a:rPr lang="es-CO" dirty="0"/>
              <a:t>: </a:t>
            </a:r>
            <a:r>
              <a:rPr lang="es-CO" dirty="0" err="1"/>
              <a:t>Theme.of</a:t>
            </a:r>
            <a:r>
              <a:rPr lang="es-CO" dirty="0"/>
              <a:t>(</a:t>
            </a:r>
            <a:r>
              <a:rPr lang="es-CO" dirty="0" err="1"/>
              <a:t>context</a:t>
            </a:r>
            <a:r>
              <a:rPr lang="es-CO" dirty="0"/>
              <a:t>)</a:t>
            </a:r>
          </a:p>
          <a:p>
            <a:r>
              <a:rPr lang="es-CO" dirty="0"/>
              <a:t>        .</a:t>
            </a:r>
            <a:r>
              <a:rPr lang="es-CO" dirty="0" err="1"/>
              <a:t>textTheme</a:t>
            </a:r>
            <a:endParaRPr lang="es-CO" dirty="0"/>
          </a:p>
          <a:p>
            <a:r>
              <a:rPr lang="es-CO" dirty="0"/>
              <a:t>        .</a:t>
            </a:r>
            <a:r>
              <a:rPr lang="es-CO" dirty="0" err="1"/>
              <a:t>headlineMedium</a:t>
            </a:r>
            <a:r>
              <a:rPr lang="es-CO" dirty="0"/>
              <a:t>!</a:t>
            </a:r>
          </a:p>
          <a:p>
            <a:r>
              <a:rPr lang="es-CO" dirty="0"/>
              <a:t>        .</a:t>
            </a:r>
            <a:r>
              <a:rPr lang="es-CO" dirty="0" err="1"/>
              <a:t>copyWith</a:t>
            </a:r>
            <a:r>
              <a:rPr lang="es-CO" dirty="0"/>
              <a:t>(color: </a:t>
            </a:r>
            <a:r>
              <a:rPr lang="es-CO" dirty="0" err="1"/>
              <a:t>Colors.white</a:t>
            </a:r>
            <a:r>
              <a:rPr lang="es-CO" dirty="0"/>
              <a:t>)),</a:t>
            </a:r>
          </a:p>
          <a:p>
            <a:r>
              <a:rPr lang="es-CO" dirty="0"/>
              <a:t>)</a:t>
            </a:r>
            <a:r>
              <a:rPr lang="en-001" dirty="0"/>
              <a:t>,</a:t>
            </a:r>
            <a:endParaRPr lang="es-CO" dirty="0"/>
          </a:p>
          <a:p>
            <a:r>
              <a:rPr lang="es-CO" dirty="0"/>
              <a:t>       </a:t>
            </a:r>
          </a:p>
          <a:p>
            <a:r>
              <a:rPr lang="es-CO" dirty="0"/>
              <a:t>        </a:t>
            </a:r>
          </a:p>
          <a:p>
            <a:r>
              <a:rPr lang="es-CO" dirty="0"/>
              <a:t>         ),</a:t>
            </a:r>
          </a:p>
        </p:txBody>
      </p:sp>
    </p:spTree>
    <p:extLst>
      <p:ext uri="{BB962C8B-B14F-4D97-AF65-F5344CB8AC3E}">
        <p14:creationId xmlns:p14="http://schemas.microsoft.com/office/powerpoint/2010/main" val="2665462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n-001" dirty="0">
                <a:solidFill>
                  <a:schemeClr val="bg1"/>
                </a:solidFill>
                <a:latin typeface="Work Sans Medium" pitchFamily="2" charset="77"/>
              </a:rPr>
              <a:t>Imagenes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593" y="1625291"/>
            <a:ext cx="2517087" cy="5181727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5516880" y="304131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/>
              <a:t>const Image(</a:t>
            </a:r>
          </a:p>
          <a:p>
            <a:r>
              <a:rPr lang="fr-FR" dirty="0"/>
              <a:t>        image: NetworkImage('https://flutter.github.io/assets-for-api-docs/assets/widgets/owl.jpg'),</a:t>
            </a:r>
          </a:p>
          <a:p>
            <a:r>
              <a:rPr lang="fr-FR" dirty="0"/>
              <a:t>        )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65184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n-001" dirty="0">
                <a:solidFill>
                  <a:schemeClr val="bg1"/>
                </a:solidFill>
                <a:latin typeface="Work Sans Medium" pitchFamily="2" charset="77"/>
              </a:rPr>
              <a:t>Scrollbar-Card-ListView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716280" y="2011680"/>
            <a:ext cx="588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001" b="1" dirty="0"/>
              <a:t>Scrollbar:</a:t>
            </a:r>
            <a:r>
              <a:rPr lang="es-ES" dirty="0"/>
              <a:t>Una barra de desplazamiento de Material </a:t>
            </a:r>
            <a:r>
              <a:rPr lang="es-ES" dirty="0" err="1"/>
              <a:t>Design</a:t>
            </a:r>
            <a:r>
              <a:rPr lang="es-ES" dirty="0"/>
              <a:t>.</a:t>
            </a:r>
            <a:endParaRPr lang="es-CO" dirty="0"/>
          </a:p>
        </p:txBody>
      </p:sp>
      <p:sp>
        <p:nvSpPr>
          <p:cNvPr id="5" name="Rectángulo 4"/>
          <p:cNvSpPr/>
          <p:nvPr/>
        </p:nvSpPr>
        <p:spPr>
          <a:xfrm>
            <a:off x="716280" y="279835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001" b="1" dirty="0"/>
              <a:t>Card:</a:t>
            </a:r>
            <a:r>
              <a:rPr lang="es-ES" b="1" dirty="0"/>
              <a:t> </a:t>
            </a:r>
            <a:r>
              <a:rPr lang="es-ES" dirty="0"/>
              <a:t>no es más que un widget que nos proporciona el aspecto visual de una tarjeta. Crear un </a:t>
            </a:r>
            <a:r>
              <a:rPr lang="es-ES" dirty="0" err="1"/>
              <a:t>card</a:t>
            </a:r>
            <a:r>
              <a:rPr lang="es-ES" dirty="0"/>
              <a:t> en </a:t>
            </a:r>
            <a:r>
              <a:rPr lang="es-ES" dirty="0" err="1"/>
              <a:t>Flutter</a:t>
            </a:r>
            <a:r>
              <a:rPr lang="es-ES" dirty="0"/>
              <a:t> se reduce a usar el widget </a:t>
            </a:r>
            <a:r>
              <a:rPr lang="es-ES" dirty="0" err="1"/>
              <a:t>Card</a:t>
            </a:r>
            <a:r>
              <a:rPr lang="es-ES" dirty="0"/>
              <a:t>(), al cual mediante sus propiedades le daremos el aspecto que queramos.</a:t>
            </a:r>
            <a:endParaRPr lang="es-CO" dirty="0"/>
          </a:p>
        </p:txBody>
      </p:sp>
      <p:sp>
        <p:nvSpPr>
          <p:cNvPr id="6" name="Rectángulo 5"/>
          <p:cNvSpPr/>
          <p:nvPr/>
        </p:nvSpPr>
        <p:spPr>
          <a:xfrm>
            <a:off x="716280" y="44160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s-ES" b="1" dirty="0" err="1"/>
              <a:t>ListView</a:t>
            </a:r>
            <a:r>
              <a:rPr lang="es-ES" dirty="0"/>
              <a:t> es el widget de desplazamiento más utilizado. Muestra su niños uno tras otro en la dirección del pergamino. En el eje transversal, el los niños deben rellenar </a:t>
            </a:r>
            <a:r>
              <a:rPr lang="es-ES" dirty="0" err="1"/>
              <a:t>ListView</a:t>
            </a:r>
            <a:r>
              <a:rPr lang="es-ES" dirty="0"/>
              <a:t>.</a:t>
            </a:r>
            <a:endParaRPr lang="es-CO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0" y="1436044"/>
            <a:ext cx="2658427" cy="538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2271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n-001" dirty="0">
                <a:solidFill>
                  <a:schemeClr val="bg1"/>
                </a:solidFill>
                <a:latin typeface="Work Sans Medium" pitchFamily="2" charset="77"/>
              </a:rPr>
              <a:t>Navigator-Elevated Button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2486" y="1645920"/>
            <a:ext cx="2487194" cy="486802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5644" y="1645920"/>
            <a:ext cx="2429591" cy="499872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456236" y="2036356"/>
            <a:ext cx="55788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001" b="1" dirty="0"/>
              <a:t>Navigator:</a:t>
            </a:r>
            <a:r>
              <a:rPr lang="es-ES" b="1" dirty="0"/>
              <a:t> </a:t>
            </a:r>
            <a:r>
              <a:rPr lang="es-ES" dirty="0"/>
              <a:t>administra una pila de objetos </a:t>
            </a:r>
            <a:r>
              <a:rPr lang="es-ES" dirty="0" err="1"/>
              <a:t>Route</a:t>
            </a:r>
            <a:r>
              <a:rPr lang="es-ES" dirty="0"/>
              <a:t> y proporciona dos formas de administrar la pila, el navegador de API </a:t>
            </a:r>
            <a:r>
              <a:rPr lang="es-ES" dirty="0" err="1"/>
              <a:t>declarativo.pages</a:t>
            </a:r>
            <a:r>
              <a:rPr lang="es-ES" dirty="0"/>
              <a:t> o el imperativo API </a:t>
            </a:r>
            <a:r>
              <a:rPr lang="es-ES" dirty="0" err="1"/>
              <a:t>Navigator.push</a:t>
            </a:r>
            <a:r>
              <a:rPr lang="es-ES" dirty="0"/>
              <a:t> y </a:t>
            </a:r>
            <a:r>
              <a:rPr lang="es-ES" dirty="0" err="1"/>
              <a:t>Navigator.pop</a:t>
            </a:r>
            <a:r>
              <a:rPr lang="es-ES" dirty="0"/>
              <a:t>.</a:t>
            </a:r>
            <a:endParaRPr lang="es-CO" dirty="0"/>
          </a:p>
        </p:txBody>
      </p:sp>
      <p:sp>
        <p:nvSpPr>
          <p:cNvPr id="10" name="Rectángulo 9"/>
          <p:cNvSpPr/>
          <p:nvPr/>
        </p:nvSpPr>
        <p:spPr>
          <a:xfrm>
            <a:off x="456236" y="3647778"/>
            <a:ext cx="57202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001" b="1" dirty="0"/>
              <a:t>Elevated Button:</a:t>
            </a:r>
            <a:r>
              <a:rPr lang="es-ES" dirty="0"/>
              <a:t>Un "botón elevado" de Material </a:t>
            </a:r>
            <a:r>
              <a:rPr lang="es-ES" dirty="0" err="1"/>
              <a:t>Design</a:t>
            </a:r>
            <a:r>
              <a:rPr lang="es-ES" dirty="0"/>
              <a:t>.</a:t>
            </a:r>
          </a:p>
          <a:p>
            <a:pPr algn="just"/>
            <a:endParaRPr lang="es-ES" dirty="0"/>
          </a:p>
          <a:p>
            <a:pPr algn="just"/>
            <a:r>
              <a:rPr lang="es-ES" dirty="0" err="1"/>
              <a:t>Us</a:t>
            </a:r>
            <a:r>
              <a:rPr lang="en-001" dirty="0"/>
              <a:t>ar</a:t>
            </a:r>
            <a:r>
              <a:rPr lang="es-ES" dirty="0"/>
              <a:t> botones elevados para agregar dimensión a una situación que de otro modo sería mayormente plana diseños, por ejemplo, en largas listas de contenido ocupadas o en amplias Espacios. Evite usar botones elevados en contenido ya elevado como cuadros de diálogo o tarjetas.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37309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6D04A5A-19A9-0ACE-6D0F-5E02EDC9D1DE}"/>
              </a:ext>
            </a:extLst>
          </p:cNvPr>
          <p:cNvSpPr txBox="1"/>
          <p:nvPr/>
        </p:nvSpPr>
        <p:spPr>
          <a:xfrm>
            <a:off x="1476002" y="2228671"/>
            <a:ext cx="9240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latin typeface="Work Sans Light" pitchFamily="2" charset="77"/>
              </a:rPr>
              <a:t>¿Qué es un widget?  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2E6F1CF-C64D-CB82-1478-686F9F9BAF5F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rgbClr val="38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7324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n-001" dirty="0">
                <a:solidFill>
                  <a:schemeClr val="bg1"/>
                </a:solidFill>
                <a:latin typeface="Work Sans Medium" pitchFamily="2" charset="77"/>
              </a:rPr>
              <a:t>Drawer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910138" y="1651985"/>
            <a:ext cx="557880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dirty="0"/>
              <a:t>Un panel Material </a:t>
            </a:r>
            <a:r>
              <a:rPr lang="es-ES" dirty="0" err="1"/>
              <a:t>Design</a:t>
            </a:r>
            <a:r>
              <a:rPr lang="es-ES" dirty="0"/>
              <a:t> que se desliza horizontalmente desde el borde de un andamio para mostrar vínculos de navegación en una aplicación.</a:t>
            </a:r>
            <a:endParaRPr lang="en-001" dirty="0"/>
          </a:p>
          <a:p>
            <a:pPr algn="just"/>
            <a:endParaRPr lang="en-001" dirty="0"/>
          </a:p>
          <a:p>
            <a:pPr algn="just"/>
            <a:r>
              <a:rPr lang="es-ES" dirty="0"/>
              <a:t>Los cajones se utilizan normalmente con la propiedad </a:t>
            </a:r>
            <a:r>
              <a:rPr lang="es-ES" dirty="0" err="1"/>
              <a:t>Scaffold.drawer</a:t>
            </a:r>
            <a:r>
              <a:rPr lang="es-ES" dirty="0"/>
              <a:t>. El hijo de el cajón suele ser un </a:t>
            </a:r>
            <a:r>
              <a:rPr lang="es-ES" dirty="0" err="1"/>
              <a:t>ListView</a:t>
            </a:r>
            <a:r>
              <a:rPr lang="es-ES" dirty="0"/>
              <a:t> cuyo primer elemento secundario es un </a:t>
            </a:r>
            <a:r>
              <a:rPr lang="es-ES" dirty="0" err="1"/>
              <a:t>DrawerHeader</a:t>
            </a:r>
            <a:r>
              <a:rPr lang="es-ES" dirty="0"/>
              <a:t> que muestra información de estado sobre el usuario actual. El resto Los hijos de cajón a menudo se construyen con </a:t>
            </a:r>
            <a:r>
              <a:rPr lang="es-ES" dirty="0" err="1"/>
              <a:t>ListTiles</a:t>
            </a:r>
            <a:r>
              <a:rPr lang="es-ES" dirty="0"/>
              <a:t>, a menudo concluyendo con un </a:t>
            </a:r>
            <a:r>
              <a:rPr lang="es-ES" dirty="0" err="1"/>
              <a:t>AboutListTile</a:t>
            </a:r>
            <a:r>
              <a:rPr lang="es-ES" dirty="0"/>
              <a:t>.</a:t>
            </a:r>
          </a:p>
          <a:p>
            <a:pPr algn="just"/>
            <a:endParaRPr lang="es-ES" dirty="0"/>
          </a:p>
          <a:p>
            <a:pPr algn="just"/>
            <a:r>
              <a:rPr lang="es-ES" dirty="0" err="1"/>
              <a:t>AppBar</a:t>
            </a:r>
            <a:r>
              <a:rPr lang="es-ES" dirty="0"/>
              <a:t> muestra automáticamente un </a:t>
            </a:r>
            <a:r>
              <a:rPr lang="es-ES" dirty="0" err="1"/>
              <a:t>IconButton</a:t>
            </a:r>
            <a:r>
              <a:rPr lang="es-ES" dirty="0"/>
              <a:t> apropiado para mostrar el cajón cuando hay un cajón disponible en el andamio. El andamio maneja automáticamente el gesto de deslizamiento de borde para mostrar el cajón.</a:t>
            </a: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641" y="1436044"/>
            <a:ext cx="2819400" cy="523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937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2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765051" y="662400"/>
            <a:ext cx="3384000" cy="721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s-CO" kern="1200" dirty="0">
                <a:solidFill>
                  <a:srgbClr val="38AA00"/>
                </a:solidFill>
                <a:latin typeface="Work Sans Black" panose="020B0604020202020204" pitchFamily="2" charset="0"/>
              </a:rPr>
              <a:t>Actividad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E3725FE-E9C0-4887-F08E-7DA89ED9E589}"/>
              </a:ext>
            </a:extLst>
          </p:cNvPr>
          <p:cNvSpPr txBox="1"/>
          <p:nvPr/>
        </p:nvSpPr>
        <p:spPr>
          <a:xfrm>
            <a:off x="765051" y="1689100"/>
            <a:ext cx="3384000" cy="1739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lnSpc>
                <a:spcPct val="150000"/>
              </a:lnSpc>
              <a:spcAft>
                <a:spcPts val="600"/>
              </a:spcAft>
              <a:buAutoNum type="arabicPeriod"/>
              <a:defRPr/>
            </a:pPr>
            <a:r>
              <a:rPr kumimoji="0" lang="es-MX" sz="1700" b="0" u="none" strike="noStrike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Work Sans Light" pitchFamily="2" charset="0"/>
              </a:rPr>
              <a:t>Haciendo uso de los widgets que has aprendido, construye una pantalla que se vea como la imagen.</a:t>
            </a:r>
            <a:endParaRPr kumimoji="0" lang="es-CO" sz="1700" b="0" u="none" strike="noStrike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Work Sans Light" pitchFamily="2" charset="0"/>
            </a:endParaRP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6DCADDD-8233-6ED7-0CCE-8F557A045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1053" y="810603"/>
            <a:ext cx="6014185" cy="5236793"/>
          </a:xfrm>
          <a:prstGeom prst="rect">
            <a:avLst/>
          </a:prstGeom>
        </p:spPr>
      </p:pic>
      <p:pic>
        <p:nvPicPr>
          <p:cNvPr id="9" name="Imagen 8" descr="Logotipo&#10;&#10;Descripción generada automáticamente">
            <a:extLst>
              <a:ext uri="{FF2B5EF4-FFF2-40B4-BE49-F238E27FC236}">
                <a16:creationId xmlns:a16="http://schemas.microsoft.com/office/drawing/2014/main" id="{6A29F91C-4931-32CC-09A4-C8A3CF651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1800" y="-80874"/>
            <a:ext cx="1771897" cy="161654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CAD9A74-7A9E-3E93-8BF5-AABE3524A8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847" y="3314700"/>
            <a:ext cx="2138003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8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Widget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26C02A7-83A8-EE99-92C6-9479E90580A5}"/>
              </a:ext>
            </a:extLst>
          </p:cNvPr>
          <p:cNvSpPr txBox="1"/>
          <p:nvPr/>
        </p:nvSpPr>
        <p:spPr>
          <a:xfrm>
            <a:off x="456236" y="1698487"/>
            <a:ext cx="563976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un widget es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un objeto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que describe cómo se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dibujará la interfaz de usuario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.</a:t>
            </a:r>
          </a:p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Un widget puede representar cualquier cosa, desde un botón o una etiqueta de texto hasta un diseño más complejo que contenga varios widgets anidados.</a:t>
            </a:r>
          </a:p>
          <a:p>
            <a:pPr lvl="0" algn="just">
              <a:defRPr/>
            </a:pPr>
            <a:endParaRPr lang="es-MX" sz="2000" dirty="0">
              <a:solidFill>
                <a:prstClr val="black"/>
              </a:solidFill>
              <a:latin typeface="Work Sans Light" pitchFamily="2" charset="77"/>
            </a:endParaRPr>
          </a:p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Hay dos tipos de widgets en Flutter: los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widgets de estado estático 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y los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widgets de estado dinámico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. Los widgets de estado estático no cambian su apariencia ni su comportamiento con el tiempo, mientras que los widgets de estado dinámico pueden cambiar su aspecto y su comportamiento en función de los cambios en su estado interno o en los datos que reciben de sus padres.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6972FB2-78A8-F5E5-0787-2CC13AD4A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5173" y="1524721"/>
            <a:ext cx="2580803" cy="510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124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Widget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26C02A7-83A8-EE99-92C6-9479E90580A5}"/>
              </a:ext>
            </a:extLst>
          </p:cNvPr>
          <p:cNvSpPr txBox="1"/>
          <p:nvPr/>
        </p:nvSpPr>
        <p:spPr>
          <a:xfrm>
            <a:off x="456236" y="1690062"/>
            <a:ext cx="461061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La aplicación de Flutter simplemente llama a la función </a:t>
            </a: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runApp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() con un widget.</a:t>
            </a:r>
          </a:p>
          <a:p>
            <a:pPr lvl="0" algn="just">
              <a:defRPr/>
            </a:pPr>
            <a:endParaRPr lang="es-MX" sz="2000" dirty="0">
              <a:solidFill>
                <a:prstClr val="black"/>
              </a:solidFill>
              <a:latin typeface="Work Sans Light" pitchFamily="2" charset="77"/>
            </a:endParaRPr>
          </a:p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La función </a:t>
            </a: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runApp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() toma el Widget dado y lo convierte en la raíz del árbol de widgets.</a:t>
            </a:r>
          </a:p>
          <a:p>
            <a:pPr lvl="0" algn="just">
              <a:defRPr/>
            </a:pPr>
            <a:endParaRPr lang="es-MX" sz="2000" dirty="0">
              <a:solidFill>
                <a:prstClr val="black"/>
              </a:solidFill>
              <a:latin typeface="Work Sans Light" pitchFamily="2" charset="77"/>
            </a:endParaRPr>
          </a:p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El framework fuerza al widget raíz a cubrir la pantalla, en este caso se está usando </a:t>
            </a: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MaterialApp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061669A-F6B6-8DCD-ADB1-68D91CAC2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0174" y="1722802"/>
            <a:ext cx="6207495" cy="471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01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6D04A5A-19A9-0ACE-6D0F-5E02EDC9D1DE}"/>
              </a:ext>
            </a:extLst>
          </p:cNvPr>
          <p:cNvSpPr txBox="1"/>
          <p:nvPr/>
        </p:nvSpPr>
        <p:spPr>
          <a:xfrm>
            <a:off x="2315179" y="2228671"/>
            <a:ext cx="75616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latin typeface="Work Sans Light" pitchFamily="2" charset="77"/>
              </a:rPr>
              <a:t>Árbol de Widgets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2E6F1CF-C64D-CB82-1478-686F9F9BAF5F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rgbClr val="38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0137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Árbol de Widgets</a:t>
            </a:r>
            <a:r>
              <a:rPr lang="en-001" dirty="0">
                <a:solidFill>
                  <a:schemeClr val="bg1"/>
                </a:solidFill>
                <a:latin typeface="Work Sans Medium" pitchFamily="2" charset="77"/>
              </a:rPr>
              <a:t>- Composicion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057" y="1667827"/>
            <a:ext cx="8010525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3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Árbol de Widgets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26C02A7-83A8-EE99-92C6-9479E90580A5}"/>
              </a:ext>
            </a:extLst>
          </p:cNvPr>
          <p:cNvSpPr txBox="1"/>
          <p:nvPr/>
        </p:nvSpPr>
        <p:spPr>
          <a:xfrm>
            <a:off x="456236" y="1690062"/>
            <a:ext cx="563976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El árbol de widgets es una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estructura jerárquica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en Flutter que representa la relación entre todos los widgets que se usan en una aplicación. Cada widget es un nodo en el árbol, y cada nodo puede tener cero o más nodos secundarios.</a:t>
            </a:r>
          </a:p>
          <a:p>
            <a:pPr lvl="0" algn="just">
              <a:defRPr/>
            </a:pPr>
            <a:endParaRPr lang="es-MX" sz="2000" dirty="0">
              <a:solidFill>
                <a:prstClr val="black"/>
              </a:solidFill>
              <a:latin typeface="Work Sans Light" pitchFamily="2" charset="77"/>
            </a:endParaRPr>
          </a:p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La estructura jerárquica del árbol de widgets define cómo se organizan y se muestran los elementos en la interfaz de usuario de la aplicación. Por ejemplo, el widget raíz en el árbol de widgets es típicamente un "</a:t>
            </a: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MaterialApp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" o un "</a:t>
            </a: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CupertinoApp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", que define la apariencia general de la aplicación y proporciona servicios básicos, como la navegación y la gestión de rutas.</a:t>
            </a:r>
          </a:p>
        </p:txBody>
      </p:sp>
      <p:pic>
        <p:nvPicPr>
          <p:cNvPr id="1026" name="Picture 2" descr="Node tree">
            <a:extLst>
              <a:ext uri="{FF2B5EF4-FFF2-40B4-BE49-F238E27FC236}">
                <a16:creationId xmlns:a16="http://schemas.microsoft.com/office/drawing/2014/main" id="{24D59E50-694C-1E21-9A51-AB8503F0F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3165" y="1818043"/>
            <a:ext cx="4641914" cy="4077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2250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6D04A5A-19A9-0ACE-6D0F-5E02EDC9D1DE}"/>
              </a:ext>
            </a:extLst>
          </p:cNvPr>
          <p:cNvSpPr txBox="1"/>
          <p:nvPr/>
        </p:nvSpPr>
        <p:spPr>
          <a:xfrm>
            <a:off x="1566576" y="2228671"/>
            <a:ext cx="90588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latin typeface="Work Sans Light" pitchFamily="2" charset="77"/>
              </a:rPr>
              <a:t>Catálogo de Widgets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2E6F1CF-C64D-CB82-1478-686F9F9BAF5F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rgbClr val="38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155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 err="1">
                <a:solidFill>
                  <a:schemeClr val="bg1"/>
                </a:solidFill>
                <a:latin typeface="Work Sans Medium" pitchFamily="2" charset="77"/>
              </a:rPr>
              <a:t>MaterialApp</a:t>
            </a:r>
            <a:endParaRPr lang="es-CO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26C02A7-83A8-EE99-92C6-9479E90580A5}"/>
              </a:ext>
            </a:extLst>
          </p:cNvPr>
          <p:cNvSpPr txBox="1"/>
          <p:nvPr/>
        </p:nvSpPr>
        <p:spPr>
          <a:xfrm>
            <a:off x="5327995" y="1826110"/>
            <a:ext cx="580182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MaterialApp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es un widget en Flutter que implementa la guía de diseño de </a:t>
            </a:r>
            <a:r>
              <a:rPr lang="es-MX" sz="2000" dirty="0">
                <a:solidFill>
                  <a:srgbClr val="38AA00"/>
                </a:solidFill>
                <a:latin typeface="Work Sans Light" pitchFamily="2" charset="77"/>
              </a:rPr>
              <a:t>Material </a:t>
            </a:r>
            <a:r>
              <a:rPr lang="es-MX" sz="2000" dirty="0" err="1">
                <a:solidFill>
                  <a:srgbClr val="38AA00"/>
                </a:solidFill>
                <a:latin typeface="Work Sans Light" pitchFamily="2" charset="77"/>
              </a:rPr>
              <a:t>Design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de Google para la creación de aplicaciones con una apariencia y comportamiento coherentes en todas las plataformas.</a:t>
            </a:r>
          </a:p>
          <a:p>
            <a:pPr lvl="0" algn="just">
              <a:defRPr/>
            </a:pPr>
            <a:endParaRPr lang="es-MX" sz="2000" dirty="0">
              <a:solidFill>
                <a:prstClr val="black"/>
              </a:solidFill>
              <a:latin typeface="Work Sans Light" pitchFamily="2" charset="77"/>
            </a:endParaRPr>
          </a:p>
          <a:p>
            <a:pPr lvl="0" algn="just">
              <a:defRPr/>
            </a:pPr>
            <a:r>
              <a:rPr lang="es-MX" sz="2000" dirty="0" err="1">
                <a:solidFill>
                  <a:prstClr val="black"/>
                </a:solidFill>
                <a:latin typeface="Work Sans Light" pitchFamily="2" charset="77"/>
              </a:rPr>
              <a:t>MaterialApp</a:t>
            </a: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 proporciona un conjunto de widgets y herramientas para ayudar en la creación de aplicaciones de alta calidad y ofrece una gran cantidad de características y componentes.</a:t>
            </a:r>
          </a:p>
          <a:p>
            <a:pPr lvl="0" algn="just">
              <a:defRPr/>
            </a:pPr>
            <a:endParaRPr lang="es-MX" sz="2000" dirty="0">
              <a:solidFill>
                <a:prstClr val="black"/>
              </a:solidFill>
              <a:latin typeface="Work Sans Light" pitchFamily="2" charset="77"/>
            </a:endParaRPr>
          </a:p>
          <a:p>
            <a:pPr lvl="0" algn="just">
              <a:defRPr/>
            </a:pPr>
            <a:r>
              <a:rPr lang="es-MX" sz="2000" dirty="0">
                <a:solidFill>
                  <a:prstClr val="black"/>
                </a:solidFill>
                <a:latin typeface="Work Sans Light" pitchFamily="2" charset="77"/>
              </a:rPr>
              <a:t>Aquí se definen elementos esenciales como el tema de la app.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ABFDBADE-CFC2-B2E4-D9AF-9C157F072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71" y="1826110"/>
            <a:ext cx="4951149" cy="320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9088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6144</TotalTime>
  <Words>1645</Words>
  <Application>Microsoft Office PowerPoint</Application>
  <PresentationFormat>Panorámica</PresentationFormat>
  <Paragraphs>151</Paragraphs>
  <Slides>22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Work Sans</vt:lpstr>
      <vt:lpstr>Work Sans Black</vt:lpstr>
      <vt:lpstr>Work Sans Light</vt:lpstr>
      <vt:lpstr>Work Sans Medium</vt:lpstr>
      <vt:lpstr>Tema de Office</vt:lpstr>
      <vt:lpstr>Presentación de PowerPoint</vt:lpstr>
      <vt:lpstr>Presentación de PowerPoint</vt:lpstr>
      <vt:lpstr>Widget</vt:lpstr>
      <vt:lpstr>Widget</vt:lpstr>
      <vt:lpstr>Presentación de PowerPoint</vt:lpstr>
      <vt:lpstr>Árbol de Widgets- Composicion</vt:lpstr>
      <vt:lpstr>Árbol de Widgets</vt:lpstr>
      <vt:lpstr>Presentación de PowerPoint</vt:lpstr>
      <vt:lpstr>MaterialApp</vt:lpstr>
      <vt:lpstr>Scaffold</vt:lpstr>
      <vt:lpstr>AppBar</vt:lpstr>
      <vt:lpstr>Text</vt:lpstr>
      <vt:lpstr>Layout Widgets </vt:lpstr>
      <vt:lpstr> Column</vt:lpstr>
      <vt:lpstr> Row</vt:lpstr>
      <vt:lpstr>Container</vt:lpstr>
      <vt:lpstr>Imagenes</vt:lpstr>
      <vt:lpstr>Scrollbar-Card-ListView</vt:lpstr>
      <vt:lpstr>Navigator-Elevated Button</vt:lpstr>
      <vt:lpstr>Drawer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SENA</cp:lastModifiedBy>
  <cp:revision>57</cp:revision>
  <dcterms:created xsi:type="dcterms:W3CDTF">2020-10-01T23:51:28Z</dcterms:created>
  <dcterms:modified xsi:type="dcterms:W3CDTF">2024-04-25T19:57:59Z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